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24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7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8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84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8655382900838677"/>
          <c:y val="2.90342124595983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484344033458659E-2"/>
          <c:y val="0.13149428630166521"/>
          <c:w val="0.89014235873433423"/>
          <c:h val="0.73330341518204112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A7B3-42CE-8AD3-680961B21BD4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A7B3-42CE-8AD3-680961B21BD4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A7B3-42CE-8AD3-680961B21BD4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A7B3-42CE-8AD3-680961B21BD4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A7B3-42CE-8AD3-680961B21BD4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B-A7B3-42CE-8AD3-680961B21BD4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7B3-42CE-8AD3-680961B21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972416"/>
        <c:axId val="272974592"/>
      </c:barChart>
      <c:catAx>
        <c:axId val="27297241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Interval</a:t>
                </a:r>
              </a:p>
            </c:rich>
          </c:tx>
          <c:layout>
            <c:manualLayout>
              <c:xMode val="edge"/>
              <c:yMode val="edge"/>
              <c:x val="0.46015339693439072"/>
              <c:y val="0.923816064987303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272974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2974592"/>
        <c:scaling>
          <c:orientation val="minMax"/>
          <c:max val="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1.252011425253825E-2"/>
              <c:y val="0.3637331386589999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272972416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/>
            </a:pPr>
            <a:r>
              <a:rPr lang="tr-TR" sz="2800" b="1"/>
              <a:t> CTIS</a:t>
            </a:r>
            <a:r>
              <a:rPr lang="tr-TR" sz="2800" b="1" baseline="0"/>
              <a:t> 186</a:t>
            </a:r>
            <a:r>
              <a:rPr lang="tr-TR" sz="2800" b="1"/>
              <a:t> Letter Grade Distribution</a:t>
            </a:r>
          </a:p>
        </c:rich>
      </c:tx>
      <c:layout>
        <c:manualLayout>
          <c:xMode val="edge"/>
          <c:yMode val="edge"/>
          <c:x val="0.17946192388173582"/>
          <c:y val="3.9545214669375182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76700059884389"/>
          <c:w val="0.87259812742235265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E77B-4AC6-9642-10BC7B8706F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77B-4AC6-9642-10BC7B8706F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77B-4AC6-9642-10BC7B8706F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77B-4AC6-9642-10BC7B8706F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77B-4AC6-9642-10BC7B8706F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77B-4AC6-9642-10BC7B8706F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77B-4AC6-9642-10BC7B8706F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77B-4AC6-9642-10BC7B8706F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77B-4AC6-9642-10BC7B8706FA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B-E77B-4AC6-9642-10BC7B8706FA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D-E77B-4AC6-9642-10BC7B8706FA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F-E77B-4AC6-9642-10BC7B8706FA}"/>
              </c:ext>
            </c:extLst>
          </c:dPt>
          <c:dPt>
            <c:idx val="13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11-E77B-4AC6-9642-10BC7B8706FA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77B-4AC6-9642-10BC7B870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3009280"/>
        <c:axId val="273363712"/>
        <c:axId val="0"/>
      </c:bar3DChart>
      <c:catAx>
        <c:axId val="27300928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tr-TR" sz="14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4365811971305302"/>
              <c:y val="0.92806280678671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tr-TR"/>
          </a:p>
        </c:txPr>
        <c:crossAx val="273363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3363712"/>
        <c:scaling>
          <c:orientation val="minMax"/>
          <c:max val="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/>
                </a:pPr>
                <a:r>
                  <a:rPr lang="tr-TR" sz="14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1.777224477353756E-2"/>
              <c:y val="0.480835708544648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tr-TR"/>
          </a:p>
        </c:txPr>
        <c:crossAx val="273009280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tr-T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366284504973702"/>
          <c:y val="0.10326265780086021"/>
          <c:w val="0.84816818004864858"/>
          <c:h val="0.69135678558493729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Midterm!$B$4:$B$19</c:f>
              <c:strCache>
                <c:ptCount val="16"/>
                <c:pt idx="0">
                  <c:v>Akkayagil</c:v>
                </c:pt>
                <c:pt idx="1">
                  <c:v>Cingöz</c:v>
                </c:pt>
                <c:pt idx="2">
                  <c:v>Cirik</c:v>
                </c:pt>
                <c:pt idx="3">
                  <c:v>Civelek</c:v>
                </c:pt>
                <c:pt idx="4">
                  <c:v>Gökçek</c:v>
                </c:pt>
                <c:pt idx="5">
                  <c:v>Karaca</c:v>
                </c:pt>
                <c:pt idx="6">
                  <c:v>Karaman</c:v>
                </c:pt>
                <c:pt idx="7">
                  <c:v>Kaya</c:v>
                </c:pt>
                <c:pt idx="8">
                  <c:v>Nizam</c:v>
                </c:pt>
                <c:pt idx="9">
                  <c:v>Osmanoğlu</c:v>
                </c:pt>
                <c:pt idx="10">
                  <c:v>Özgen</c:v>
                </c:pt>
                <c:pt idx="11">
                  <c:v>Sıdar</c:v>
                </c:pt>
                <c:pt idx="12">
                  <c:v>Şentürk</c:v>
                </c:pt>
                <c:pt idx="13">
                  <c:v>Ünsal</c:v>
                </c:pt>
                <c:pt idx="14">
                  <c:v>Yağan</c:v>
                </c:pt>
                <c:pt idx="15">
                  <c:v>Yılmaz</c:v>
                </c:pt>
              </c:strCache>
            </c:strRef>
          </c:cat>
          <c:val>
            <c:numRef>
              <c:f>Midterm!$E$4:$E$19</c:f>
              <c:numCache>
                <c:formatCode>#,##0.00</c:formatCode>
                <c:ptCount val="16"/>
                <c:pt idx="0">
                  <c:v>102.49999999999999</c:v>
                </c:pt>
                <c:pt idx="1">
                  <c:v>0</c:v>
                </c:pt>
                <c:pt idx="2">
                  <c:v>86</c:v>
                </c:pt>
                <c:pt idx="3">
                  <c:v>95.999999999999986</c:v>
                </c:pt>
                <c:pt idx="4">
                  <c:v>92</c:v>
                </c:pt>
                <c:pt idx="5">
                  <c:v>64.5</c:v>
                </c:pt>
                <c:pt idx="6">
                  <c:v>98.5</c:v>
                </c:pt>
                <c:pt idx="7">
                  <c:v>108.00000000000003</c:v>
                </c:pt>
                <c:pt idx="8">
                  <c:v>103.49999999999999</c:v>
                </c:pt>
                <c:pt idx="9">
                  <c:v>80</c:v>
                </c:pt>
                <c:pt idx="10">
                  <c:v>52</c:v>
                </c:pt>
                <c:pt idx="11">
                  <c:v>66.500000000000014</c:v>
                </c:pt>
                <c:pt idx="12">
                  <c:v>79.000000000000014</c:v>
                </c:pt>
                <c:pt idx="13">
                  <c:v>88</c:v>
                </c:pt>
                <c:pt idx="14">
                  <c:v>68</c:v>
                </c:pt>
                <c:pt idx="15">
                  <c:v>108.5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7D-4D61-8594-5AAC3094802E}"/>
            </c:ext>
          </c:extLst>
        </c:ser>
        <c:ser>
          <c:idx val="1"/>
          <c:order val="1"/>
          <c:tx>
            <c:v>Attendance</c:v>
          </c:tx>
          <c:spPr>
            <a:ln>
              <a:solidFill>
                <a:srgbClr val="FF0000"/>
              </a:solidFill>
            </a:ln>
          </c:spPr>
          <c:cat>
            <c:strRef>
              <c:f>Midterm!$B$4:$B$19</c:f>
              <c:strCache>
                <c:ptCount val="16"/>
                <c:pt idx="0">
                  <c:v>Akkayagil</c:v>
                </c:pt>
                <c:pt idx="1">
                  <c:v>Cingöz</c:v>
                </c:pt>
                <c:pt idx="2">
                  <c:v>Cirik</c:v>
                </c:pt>
                <c:pt idx="3">
                  <c:v>Civelek</c:v>
                </c:pt>
                <c:pt idx="4">
                  <c:v>Gökçek</c:v>
                </c:pt>
                <c:pt idx="5">
                  <c:v>Karaca</c:v>
                </c:pt>
                <c:pt idx="6">
                  <c:v>Karaman</c:v>
                </c:pt>
                <c:pt idx="7">
                  <c:v>Kaya</c:v>
                </c:pt>
                <c:pt idx="8">
                  <c:v>Nizam</c:v>
                </c:pt>
                <c:pt idx="9">
                  <c:v>Osmanoğlu</c:v>
                </c:pt>
                <c:pt idx="10">
                  <c:v>Özgen</c:v>
                </c:pt>
                <c:pt idx="11">
                  <c:v>Sıdar</c:v>
                </c:pt>
                <c:pt idx="12">
                  <c:v>Şentürk</c:v>
                </c:pt>
                <c:pt idx="13">
                  <c:v>Ünsal</c:v>
                </c:pt>
                <c:pt idx="14">
                  <c:v>Yağan</c:v>
                </c:pt>
                <c:pt idx="15">
                  <c:v>Yılmaz</c:v>
                </c:pt>
              </c:strCache>
            </c:strRef>
          </c:cat>
          <c:val>
            <c:numRef>
              <c:f>Midterm!$I$4:$I$19</c:f>
              <c:numCache>
                <c:formatCode>0.00</c:formatCode>
                <c:ptCount val="16"/>
                <c:pt idx="0">
                  <c:v>92</c:v>
                </c:pt>
                <c:pt idx="1">
                  <c:v>27.999999999999996</c:v>
                </c:pt>
                <c:pt idx="2">
                  <c:v>92</c:v>
                </c:pt>
                <c:pt idx="3">
                  <c:v>88</c:v>
                </c:pt>
                <c:pt idx="4">
                  <c:v>88</c:v>
                </c:pt>
                <c:pt idx="5">
                  <c:v>84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92</c:v>
                </c:pt>
                <c:pt idx="10">
                  <c:v>95.999999999999986</c:v>
                </c:pt>
                <c:pt idx="11">
                  <c:v>84</c:v>
                </c:pt>
                <c:pt idx="12">
                  <c:v>68</c:v>
                </c:pt>
                <c:pt idx="13">
                  <c:v>72</c:v>
                </c:pt>
                <c:pt idx="14">
                  <c:v>84</c:v>
                </c:pt>
                <c:pt idx="15">
                  <c:v>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7D-4D61-8594-5AAC30948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273394304"/>
        <c:axId val="273400576"/>
      </c:lineChart>
      <c:catAx>
        <c:axId val="273394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5282626681949523"/>
              <c:y val="0.93793067532731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273400576"/>
        <c:crosses val="autoZero"/>
        <c:auto val="1"/>
        <c:lblAlgn val="ctr"/>
        <c:lblOffset val="100"/>
        <c:noMultiLvlLbl val="0"/>
      </c:catAx>
      <c:valAx>
        <c:axId val="273400576"/>
        <c:scaling>
          <c:orientation val="minMax"/>
          <c:max val="1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6.3683077670683378E-3"/>
              <c:y val="0.4154891225013631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273394304"/>
        <c:crosses val="autoZero"/>
        <c:crossBetween val="between"/>
        <c:majorUnit val="10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22468313147603541"/>
          <c:y val="0.54489438911863497"/>
          <c:w val="0.56575842477521632"/>
          <c:h val="5.63961869773012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82411277987433"/>
          <c:y val="7.8203294252085956E-2"/>
          <c:w val="0.69456223315693866"/>
          <c:h val="0.7708590017609956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415-4F4F-8CA5-BAE7C43246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415-4F4F-8CA5-BAE7C43246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415-4F4F-8CA5-BAE7C43246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415-4F4F-8CA5-BAE7C43246E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415-4F4F-8CA5-BAE7C43246E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415-4F4F-8CA5-BAE7C43246E7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415-4F4F-8CA5-BAE7C43246E7}"/>
              </c:ext>
            </c:extLst>
          </c:dPt>
          <c:cat>
            <c:strRef>
              <c:f>Midterm!$B$110:$B$116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Midterm!$C$110:$C$116</c:f>
              <c:numCache>
                <c:formatCode>0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415-4F4F-8CA5-BAE7C43246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99703920419551E-2"/>
          <c:y val="0.86630675484946673"/>
          <c:w val="0.84200038052257731"/>
          <c:h val="0.102663891480258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94517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03680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28226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3105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38754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9154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4972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22627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482082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3605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92624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8278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8125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391353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357738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07484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907547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9630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65489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18302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7932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0758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7793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11175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1804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1547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11/11/2024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11/11/2024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11/11/2024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11/11/2024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11/11/2024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11/11/2024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11/11/2024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11/11/2024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11/11/2024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11/11/2024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11/11/2024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11/11/2024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Click to edit Master text styles</a:t>
            </a:r>
          </a:p>
          <a:p>
            <a:pPr lvl="1"/>
            <a:r>
              <a:rPr lang="tr-TR" altLang="en-US"/>
              <a:t>Second level</a:t>
            </a:r>
          </a:p>
          <a:p>
            <a:pPr lvl="2"/>
            <a:r>
              <a:rPr lang="tr-TR" altLang="en-US"/>
              <a:t>Third level</a:t>
            </a:r>
          </a:p>
          <a:p>
            <a:pPr lvl="3"/>
            <a:r>
              <a:rPr lang="tr-TR" altLang="en-US"/>
              <a:t>Fourth level</a:t>
            </a:r>
          </a:p>
          <a:p>
            <a:pPr lvl="4"/>
            <a:r>
              <a:rPr lang="tr-TR" altLang="en-US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11/11/2024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2.xls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3.xls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chart" Target="../charts/chart4.x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4.xls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>
                <a:latin typeface="Times New Roman" pitchFamily="18" charset="0"/>
              </a:rPr>
              <a:t>Bilkent University</a:t>
            </a:r>
            <a:br>
              <a:rPr lang="tr-TR" sz="4000" dirty="0">
                <a:latin typeface="Times New Roman" pitchFamily="18" charset="0"/>
              </a:rPr>
            </a:br>
            <a:r>
              <a:rPr lang="tr-TR" sz="4000" dirty="0">
                <a:latin typeface="Times New Roman" pitchFamily="18" charset="0"/>
              </a:rPr>
              <a:t>Faculty of Applied Sciences (FAS)</a:t>
            </a:r>
            <a:br>
              <a:rPr lang="tr-TR" sz="4000" dirty="0">
                <a:latin typeface="Times New Roman" pitchFamily="18" charset="0"/>
              </a:rPr>
            </a:br>
            <a:r>
              <a:rPr lang="tr-TR" sz="4000" dirty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>
                <a:latin typeface="Times New Roman" pitchFamily="18" charset="0"/>
              </a:rPr>
              <a:t>CTIS 186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400" dirty="0"/>
              <a:t>14</a:t>
            </a:r>
            <a:r>
              <a:rPr lang="en-AU" altLang="tr-TR" sz="1400" dirty="0"/>
              <a:t>/</a:t>
            </a:r>
            <a:r>
              <a:rPr lang="tr-TR" altLang="tr-TR" sz="1400" dirty="0"/>
              <a:t>11</a:t>
            </a:r>
            <a:r>
              <a:rPr lang="en-AU" altLang="tr-TR" sz="1400" dirty="0"/>
              <a:t>/20</a:t>
            </a:r>
            <a:r>
              <a:rPr lang="en-US" altLang="tr-TR" sz="1400" dirty="0"/>
              <a:t>24</a:t>
            </a:r>
            <a:endParaRPr lang="tr-TR" altLang="tr-TR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CTIS 186 Statistics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919789"/>
              </p:ext>
            </p:extLst>
          </p:nvPr>
        </p:nvGraphicFramePr>
        <p:xfrm>
          <a:off x="107950" y="157163"/>
          <a:ext cx="8928100" cy="602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2" name="Worksheet" r:id="rId4" imgW="8477228" imgH="4429259" progId="Excel.Sheet.8">
                  <p:embed/>
                </p:oleObj>
              </mc:Choice>
              <mc:Fallback>
                <p:oleObj name="Worksheet" r:id="rId4" imgW="8477228" imgH="4429259" progId="Excel.Sheet.8">
                  <p:embed/>
                  <p:pic>
                    <p:nvPicPr>
                      <p:cNvPr id="1945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57163"/>
                        <a:ext cx="8928100" cy="602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788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08920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>
                <a:latin typeface="Times New Roman" panose="02020603050405020304" pitchFamily="18" charset="0"/>
              </a:rPr>
              <a:t>C. C.</a:t>
            </a:r>
            <a:r>
              <a:rPr lang="tr-TR" altLang="en-US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>
                <a:latin typeface="Times New Roman" panose="02020603050405020304" pitchFamily="18" charset="0"/>
              </a:rPr>
              <a:t>1 </a:t>
            </a:r>
            <a:r>
              <a:rPr lang="tr-TR" altLang="en-US" b="1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678472964"/>
              </p:ext>
            </p:extLst>
          </p:nvPr>
        </p:nvGraphicFramePr>
        <p:xfrm>
          <a:off x="373063" y="2136775"/>
          <a:ext cx="8340725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0" name="Worksheet" r:id="rId4" imgW="3819471" imgH="628574" progId="Excel.Sheet.8">
                  <p:embed/>
                </p:oleObj>
              </mc:Choice>
              <mc:Fallback>
                <p:oleObj name="Worksheet" r:id="rId4" imgW="3819471" imgH="628574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2136775"/>
                        <a:ext cx="8340725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36188070"/>
              </p:ext>
            </p:extLst>
          </p:nvPr>
        </p:nvGraphicFramePr>
        <p:xfrm>
          <a:off x="179388" y="260648"/>
          <a:ext cx="8785099" cy="598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58" name="Worksheet" r:id="rId4" imgW="6229285" imgH="3867086" progId="Excel.Sheet.8">
                  <p:embed/>
                </p:oleObj>
              </mc:Choice>
              <mc:Fallback>
                <p:oleObj name="Worksheet" r:id="rId4" imgW="6229285" imgH="3867086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0648"/>
                        <a:ext cx="8785099" cy="5982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212688"/>
              </p:ext>
            </p:extLst>
          </p:nvPr>
        </p:nvGraphicFramePr>
        <p:xfrm>
          <a:off x="107504" y="260648"/>
          <a:ext cx="8928992" cy="598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1418725"/>
              </p:ext>
            </p:extLst>
          </p:nvPr>
        </p:nvGraphicFramePr>
        <p:xfrm>
          <a:off x="179513" y="157162"/>
          <a:ext cx="8712968" cy="608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058857"/>
              </p:ext>
            </p:extLst>
          </p:nvPr>
        </p:nvGraphicFramePr>
        <p:xfrm>
          <a:off x="179512" y="260647"/>
          <a:ext cx="8856984" cy="633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57162"/>
            <a:ext cx="8243887" cy="457201"/>
          </a:xfrm>
        </p:spPr>
        <p:txBody>
          <a:bodyPr/>
          <a:lstStyle/>
          <a:p>
            <a:pPr>
              <a:defRPr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103629"/>
              </p:ext>
            </p:extLst>
          </p:nvPr>
        </p:nvGraphicFramePr>
        <p:xfrm>
          <a:off x="179388" y="614364"/>
          <a:ext cx="8851900" cy="5629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Worksheet" r:id="rId4" imgW="4991143" imgH="3838530" progId="Excel.Sheet.8">
                  <p:embed/>
                </p:oleObj>
              </mc:Choice>
              <mc:Fallback>
                <p:oleObj name="Worksheet" r:id="rId4" imgW="4991143" imgH="3838530" progId="Excel.Sheet.8">
                  <p:embed/>
                  <p:pic>
                    <p:nvPicPr>
                      <p:cNvPr id="2970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14364"/>
                        <a:ext cx="8851900" cy="56292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737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996436"/>
              </p:ext>
            </p:extLst>
          </p:nvPr>
        </p:nvGraphicFramePr>
        <p:xfrm>
          <a:off x="5084763" y="764704"/>
          <a:ext cx="3670300" cy="5328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8" name="Worksheet" r:id="rId4" imgW="2495572" imgH="2047767" progId="Excel.Sheet.8">
                  <p:embed/>
                </p:oleObj>
              </mc:Choice>
              <mc:Fallback>
                <p:oleObj name="Worksheet" r:id="rId4" imgW="2495572" imgH="204776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3" y="764704"/>
                        <a:ext cx="3670300" cy="5328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642815"/>
              </p:ext>
            </p:extLst>
          </p:nvPr>
        </p:nvGraphicFramePr>
        <p:xfrm>
          <a:off x="251520" y="764704"/>
          <a:ext cx="4320480" cy="532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4542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/>
              <a:t>Good Luck for all of you!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>
                <a:latin typeface="Times New Roman" panose="02020603050405020304" pitchFamily="18" charset="0"/>
              </a:rPr>
              <a:t>beyond memorization</a:t>
            </a:r>
            <a:r>
              <a:rPr lang="tr-TR" altLang="en-US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1370</TotalTime>
  <Words>961</Words>
  <Application>Microsoft Office PowerPoint</Application>
  <PresentationFormat>On-screen Show (4:3)</PresentationFormat>
  <Paragraphs>296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Verdana</vt:lpstr>
      <vt:lpstr>Webdings</vt:lpstr>
      <vt:lpstr>Balloons</vt:lpstr>
      <vt:lpstr>Microsoft Excel 97-2003 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CTIS 186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user</cp:lastModifiedBy>
  <cp:revision>146</cp:revision>
  <dcterms:created xsi:type="dcterms:W3CDTF">2009-11-08T07:48:00Z</dcterms:created>
  <dcterms:modified xsi:type="dcterms:W3CDTF">2024-11-11T13:39:23Z</dcterms:modified>
</cp:coreProperties>
</file>